
<file path=[Content_Types].xml><?xml version="1.0" encoding="utf-8"?>
<Types xmlns="http://schemas.openxmlformats.org/package/2006/content-types">
  <Default Extension="jfif" ContentType="image/j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6" r:id="rId2"/>
    <p:sldId id="300" r:id="rId3"/>
    <p:sldId id="291" r:id="rId4"/>
    <p:sldId id="301" r:id="rId5"/>
    <p:sldId id="293" r:id="rId6"/>
    <p:sldId id="292" r:id="rId7"/>
    <p:sldId id="294" r:id="rId8"/>
    <p:sldId id="295" r:id="rId9"/>
    <p:sldId id="296" r:id="rId10"/>
    <p:sldId id="297" r:id="rId11"/>
    <p:sldId id="299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95282" autoAdjust="0"/>
  </p:normalViewPr>
  <p:slideViewPr>
    <p:cSldViewPr snapToGrid="0">
      <p:cViewPr varScale="1">
        <p:scale>
          <a:sx n="67" d="100"/>
          <a:sy n="67" d="100"/>
        </p:scale>
        <p:origin x="60" y="5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613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CDDA3-5A85-4BC6-9E72-9E50F0DB012D}" type="datetimeFigureOut">
              <a:rPr lang="en-GB" smtClean="0"/>
              <a:t>19/11/2022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4EBA6-9A82-4F28-B4A6-571674EA46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193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14EBA6-9A82-4F28-B4A6-571674EA463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804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0cc9f8e9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00cc9f8e94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5099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0cc9f8e9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00cc9f8e94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7161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00cc9f8e94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00cc9f8e94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0cc9f8e9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00cc9f8e94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5725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0cc9f8e9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00cc9f8e94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0905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0cc9f8e9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00cc9f8e94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9297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0cc9f8e9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00cc9f8e94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2017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0cc9f8e9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00cc9f8e94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8221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0cc9f8e9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00cc9f8e94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5132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0cc9f8e9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00cc9f8e94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1311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00cc9f8e9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00cc9f8e94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2617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F1EC-B765-7BD8-868D-5D45D03395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921F53-CF88-3E44-F19F-762F48205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FCF0D-BD53-511C-BFDB-4095E4E0B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5406-79DF-4F99-BCD4-5C798DA34145}" type="datetimeFigureOut">
              <a:rPr lang="en-GB" smtClean="0"/>
              <a:t>19/11/2022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445D3-0FCB-969E-265C-4978099C9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452E0-7ACE-1D6B-79A5-EAD608338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7774-B653-46AE-BE2F-02A921919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089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A51E6-D523-2D83-3E3C-AFC53D61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29F88B-8269-B0DB-7107-9C4000257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2DF48-2617-0133-6E8E-C2731C21F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5406-79DF-4F99-BCD4-5C798DA34145}" type="datetimeFigureOut">
              <a:rPr lang="en-GB" smtClean="0"/>
              <a:t>19/11/2022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9014B-628B-219A-8267-9397105CA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26542-D712-4E4B-0D74-9E745430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7774-B653-46AE-BE2F-02A921919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23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6B6660-4AC7-9A3E-0EA4-B4607AFB2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14540D-1C7C-97EB-EA50-B0FB05C9AF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964BF-21BF-F12F-5516-D72F5A0A1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5406-79DF-4F99-BCD4-5C798DA34145}" type="datetimeFigureOut">
              <a:rPr lang="en-GB" smtClean="0"/>
              <a:t>19/11/2022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D9932-53D4-BFF6-1D02-A6C7E519F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EEC02-CB2C-DEDB-9D3C-6AC41D73A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7774-B653-46AE-BE2F-02A921919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185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range bg with black">
  <p:cSld name="Title slide Orange bg with blac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bg1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1430533" y="1837433"/>
            <a:ext cx="5375600" cy="3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430533" y="5363033"/>
            <a:ext cx="5375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FA3EAA-B47C-1443-9E22-71B566E0641E}"/>
              </a:ext>
            </a:extLst>
          </p:cNvPr>
          <p:cNvSpPr/>
          <p:nvPr userDrawn="1"/>
        </p:nvSpPr>
        <p:spPr>
          <a:xfrm>
            <a:off x="25479" y="126389"/>
            <a:ext cx="933527" cy="676500"/>
          </a:xfrm>
          <a:prstGeom prst="rect">
            <a:avLst/>
          </a:prstGeom>
          <a:solidFill>
            <a:srgbClr val="FCA7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1" name="Google Shape;2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702" y="181167"/>
            <a:ext cx="484389" cy="41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E95539-8ACE-2A4A-9AFC-F2FFE52403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00000" y="4954430"/>
            <a:ext cx="4320000" cy="125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98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black bg orange logo">
  <p:cSld name="Title slide black bg orange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C89A90-3D54-7648-B385-E88F6E6797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2706" y="173830"/>
            <a:ext cx="484389" cy="419535"/>
          </a:xfrm>
          <a:prstGeom prst="rect">
            <a:avLst/>
          </a:prstGeom>
        </p:spPr>
      </p:pic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rgbClr val="FCA71D"/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1430533" y="1837433"/>
            <a:ext cx="5388800" cy="3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58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430533" y="5363033"/>
            <a:ext cx="5388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3067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3844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slide" type="blank">
  <p:cSld name="Thank you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/>
          <p:nvPr/>
        </p:nvSpPr>
        <p:spPr>
          <a:xfrm>
            <a:off x="92100" y="116467"/>
            <a:ext cx="731600" cy="524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rgbClr val="FCA71D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702" y="181167"/>
            <a:ext cx="484389" cy="412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1423367" y="1526867"/>
            <a:ext cx="5408800" cy="31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85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5D33-1171-05A1-9DCE-1E07A117D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9E733-3DE4-CAD8-7C17-8AA65E349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67C43-AFCF-1CAF-BF7B-6AEF1406D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5406-79DF-4F99-BCD4-5C798DA34145}" type="datetimeFigureOut">
              <a:rPr lang="en-GB" smtClean="0"/>
              <a:t>19/11/2022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87644-3D63-5C05-C7A0-D609EB71C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FEE2C-3491-2682-DE35-A9E7F45B6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7774-B653-46AE-BE2F-02A921919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685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81D96-59B2-99C2-1D31-0E1D85B3A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57928-F8DA-1E17-D3C3-8F1E601A2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521AA-8FCE-94A9-368B-F74A993A0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5406-79DF-4F99-BCD4-5C798DA34145}" type="datetimeFigureOut">
              <a:rPr lang="en-GB" smtClean="0"/>
              <a:t>19/11/2022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73AB9-A000-B19E-5AC0-4C6BA1C34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8E16-A59B-77B6-6104-FDF29DCC4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7774-B653-46AE-BE2F-02A921919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85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1199A-0BEF-2299-6FA6-FAE905000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ECF2F-3D78-5E3B-3420-526E62981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01DD8-3E35-CD17-76EB-D55671648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6C53F7-FA28-386A-7687-712917B70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5406-79DF-4F99-BCD4-5C798DA34145}" type="datetimeFigureOut">
              <a:rPr lang="en-GB" smtClean="0"/>
              <a:t>19/11/2022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5EF1C-D8AD-BFC9-8EDE-AFB831CAE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6B764-15A1-18A4-88B1-9C204F2B2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7774-B653-46AE-BE2F-02A921919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89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49F0C-756A-AEC7-36D2-D1417C43E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A89E2-3702-A806-0475-893100D8E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D99FB2-343F-3759-B812-CE530498E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51C373-C72C-D227-8AFA-A037FCDD2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99E620-7DDB-EAD9-1A5E-70B0724B3F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0F5914-6E28-932F-6195-2567659D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5406-79DF-4F99-BCD4-5C798DA34145}" type="datetimeFigureOut">
              <a:rPr lang="en-GB" smtClean="0"/>
              <a:t>19/11/2022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D41E63-EEDE-96E0-C3F8-917C1782D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1CEB4C-391E-C9A4-98E3-7C5A6E799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7774-B653-46AE-BE2F-02A921919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331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5FB9B-60F0-59AA-C69D-C98CC3274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7C39C8-7A00-4715-5680-389E34836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5406-79DF-4F99-BCD4-5C798DA34145}" type="datetimeFigureOut">
              <a:rPr lang="en-GB" smtClean="0"/>
              <a:t>19/11/2022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BCAE0F-E55A-6165-3E75-B85C73B32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C9A12A-CE6F-2DB4-025B-AF277AFC2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7774-B653-46AE-BE2F-02A921919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53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8C9458-42B8-43E8-3B1F-3698B292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5406-79DF-4F99-BCD4-5C798DA34145}" type="datetimeFigureOut">
              <a:rPr lang="en-GB" smtClean="0"/>
              <a:t>19/11/2022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61C26-FBDD-64DC-18BD-5648A0729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8DADE-E4BD-C52D-6438-4D01AD0B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7774-B653-46AE-BE2F-02A921919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55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F0405-6CB0-A186-D497-BAF773270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774EB-A08E-54FA-B861-19CABD2FB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513AC8-8065-DA1C-749E-C9AD39F5A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5D609-5ADE-B0C3-EA37-BF927C02C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5406-79DF-4F99-BCD4-5C798DA34145}" type="datetimeFigureOut">
              <a:rPr lang="en-GB" smtClean="0"/>
              <a:t>19/11/2022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9B2242-71FC-6574-0E85-84472A717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F8B39-02CD-AB14-5F62-0BE11F07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7774-B653-46AE-BE2F-02A921919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91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8A5F8-1367-F76C-F7FB-A95C763FC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CFB8EE-D982-1433-065A-C53806B36D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F8664-B99C-9921-31A1-8D373B0DA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F3AE7F-7D8F-A47F-8AB5-31C9FE3FC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5406-79DF-4F99-BCD4-5C798DA34145}" type="datetimeFigureOut">
              <a:rPr lang="en-GB" smtClean="0"/>
              <a:t>19/11/2022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FEF7E-F234-5E21-3B53-A7596A8D3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F7AEBA-055D-5709-7294-ACA0A9BDA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17774-B653-46AE-BE2F-02A921919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18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AB513C-ADF5-A0EC-DE69-0E787339A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CE937-AE9F-C7C3-0220-9F7D166A5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1BA76-5453-3F5F-5D72-C7275C8E6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55406-79DF-4F99-BCD4-5C798DA34145}" type="datetimeFigureOut">
              <a:rPr lang="en-GB" smtClean="0"/>
              <a:t>19/11/2022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E0815-F268-F585-2C69-4D7F1ACF7C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15815-B9B9-2874-E27F-EB73835B10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17774-B653-46AE-BE2F-02A921919E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71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E67E0-9309-9249-9A0D-B01B9D2CB8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Webinar 4:</a:t>
            </a:r>
            <a:br>
              <a:rPr lang="en-US" b="1" dirty="0"/>
            </a:br>
            <a:r>
              <a:rPr lang="en-US" b="1" dirty="0"/>
              <a:t>Know Your Journey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B624D1-E930-D54D-9525-0DF5E8CA13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0533" y="4912272"/>
            <a:ext cx="5375600" cy="1056800"/>
          </a:xfrm>
        </p:spPr>
        <p:txBody>
          <a:bodyPr/>
          <a:lstStyle/>
          <a:p>
            <a:r>
              <a:rPr lang="en-US" dirty="0" err="1"/>
              <a:t>Maximising</a:t>
            </a:r>
            <a:r>
              <a:rPr lang="en-US" dirty="0"/>
              <a:t> market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424586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ctrTitle"/>
          </p:nvPr>
        </p:nvSpPr>
        <p:spPr>
          <a:xfrm>
            <a:off x="981613" y="314046"/>
            <a:ext cx="6404421" cy="15915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r>
              <a:rPr lang="en-GB" dirty="0"/>
              <a:t>Yes/No:</a:t>
            </a:r>
            <a:endParaRPr dirty="0"/>
          </a:p>
        </p:txBody>
      </p:sp>
      <p:sp>
        <p:nvSpPr>
          <p:cNvPr id="129" name="Google Shape;129;p23"/>
          <p:cNvSpPr txBox="1">
            <a:spLocks noGrp="1"/>
          </p:cNvSpPr>
          <p:nvPr>
            <p:ph type="subTitle" idx="1"/>
          </p:nvPr>
        </p:nvSpPr>
        <p:spPr>
          <a:xfrm>
            <a:off x="789806" y="2056230"/>
            <a:ext cx="9638841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514350" lvl="0" indent="-514350" fontAlgn="base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Can we pursue this opportunity? Do we have the resources, skills, etc.? If not, what would it take to put them in place?</a:t>
            </a:r>
          </a:p>
          <a:p>
            <a:pPr marL="514350" lvl="0" indent="-514350" fontAlgn="base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endParaRPr lang="en-GB" dirty="0">
              <a:solidFill>
                <a:schemeClr val="bg1"/>
              </a:solidFill>
            </a:endParaRPr>
          </a:p>
          <a:p>
            <a:pPr marL="514350" lvl="0" indent="-514350" fontAlgn="base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Should we pursue this opportunity? Does it align with our purpose, can we do it profitably and sustainably?</a:t>
            </a:r>
          </a:p>
          <a:p>
            <a:pPr marL="514350" lvl="0" indent="-514350" fontAlgn="base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endParaRPr lang="en-GB" dirty="0">
              <a:solidFill>
                <a:schemeClr val="bg1"/>
              </a:solidFill>
            </a:endParaRPr>
          </a:p>
          <a:p>
            <a:pPr marL="514350" lvl="0" indent="-514350" fontAlgn="base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58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ctrTitle"/>
          </p:nvPr>
        </p:nvSpPr>
        <p:spPr>
          <a:xfrm>
            <a:off x="981613" y="314046"/>
            <a:ext cx="6404421" cy="15915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r>
              <a:rPr lang="en-GB" dirty="0"/>
              <a:t>Final thought…</a:t>
            </a:r>
            <a:endParaRPr dirty="0"/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98D4456E-63FA-4829-2699-E73F6807C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143" y="1658772"/>
            <a:ext cx="8946357" cy="48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194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 txBox="1">
            <a:spLocks noGrp="1"/>
          </p:cNvSpPr>
          <p:nvPr>
            <p:ph type="title"/>
          </p:nvPr>
        </p:nvSpPr>
        <p:spPr>
          <a:xfrm>
            <a:off x="1423367" y="1526867"/>
            <a:ext cx="9060036" cy="317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r>
              <a:rPr lang="en-GB" dirty="0"/>
              <a:t>Catherine.johns@wearecreative.uk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ctrTitle"/>
          </p:nvPr>
        </p:nvSpPr>
        <p:spPr>
          <a:xfrm>
            <a:off x="981613" y="314046"/>
            <a:ext cx="6404421" cy="15915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r>
              <a:rPr lang="en-GB" dirty="0"/>
              <a:t>Topics</a:t>
            </a:r>
            <a:endParaRPr dirty="0"/>
          </a:p>
        </p:txBody>
      </p:sp>
      <p:sp>
        <p:nvSpPr>
          <p:cNvPr id="129" name="Google Shape;129;p23"/>
          <p:cNvSpPr txBox="1">
            <a:spLocks noGrp="1"/>
          </p:cNvSpPr>
          <p:nvPr>
            <p:ph type="subTitle" idx="1"/>
          </p:nvPr>
        </p:nvSpPr>
        <p:spPr>
          <a:xfrm>
            <a:off x="789806" y="2056230"/>
            <a:ext cx="9638841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514350" lvl="0" indent="-514350" fontAlgn="base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Where are we in the journey?</a:t>
            </a:r>
          </a:p>
          <a:p>
            <a:pPr marL="514350" lvl="0" indent="-514350" fontAlgn="base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Understanding and assessing market opportunities</a:t>
            </a:r>
          </a:p>
          <a:p>
            <a:pPr marL="514350" lvl="0" indent="-514350" fontAlgn="base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Yes/no decisions</a:t>
            </a:r>
          </a:p>
          <a:p>
            <a:pPr marL="514350" lvl="0" indent="-514350" fontAlgn="base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Thought for next time</a:t>
            </a:r>
          </a:p>
        </p:txBody>
      </p:sp>
    </p:spTree>
    <p:extLst>
      <p:ext uri="{BB962C8B-B14F-4D97-AF65-F5344CB8AC3E}">
        <p14:creationId xmlns:p14="http://schemas.microsoft.com/office/powerpoint/2010/main" val="1317524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subTitle" idx="1"/>
          </p:nvPr>
        </p:nvSpPr>
        <p:spPr>
          <a:xfrm>
            <a:off x="845904" y="1422321"/>
            <a:ext cx="10227873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The journey:</a:t>
            </a:r>
          </a:p>
          <a:p>
            <a:pPr marL="514350" lvl="0" indent="-514350" fontAlgn="base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Your core purpose – how can that be flexed and delivered?</a:t>
            </a:r>
          </a:p>
          <a:p>
            <a:pPr marL="514350" lvl="0" indent="-514350" fontAlgn="base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External analysis – what is the landscape in which you operate?</a:t>
            </a:r>
          </a:p>
          <a:p>
            <a:pPr marL="514350" lvl="0" indent="-514350" fontAlgn="base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Customer understanding – who else could want what you have?</a:t>
            </a: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GB" dirty="0">
              <a:solidFill>
                <a:schemeClr val="bg1"/>
              </a:solidFill>
            </a:endParaRP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= Market opportunities</a:t>
            </a: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965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>
            <a:spLocks noGrp="1"/>
          </p:cNvSpPr>
          <p:nvPr>
            <p:ph type="subTitle" idx="1"/>
          </p:nvPr>
        </p:nvSpPr>
        <p:spPr>
          <a:xfrm>
            <a:off x="845904" y="1422321"/>
            <a:ext cx="10227873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How are you placed to take advantage of these opportunities? </a:t>
            </a: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GB" dirty="0">
              <a:solidFill>
                <a:schemeClr val="bg1"/>
              </a:solidFill>
            </a:endParaRP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= strategic choice.</a:t>
            </a: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GB" dirty="0">
              <a:solidFill>
                <a:schemeClr val="bg1"/>
              </a:solidFill>
            </a:endParaRPr>
          </a:p>
          <a:p>
            <a:pPr marL="0" lvl="0" indent="0" fontAlgn="base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dirty="0">
                <a:solidFill>
                  <a:schemeClr val="bg1"/>
                </a:solidFill>
              </a:rPr>
              <a:t>Internal analysis needed!</a:t>
            </a:r>
          </a:p>
        </p:txBody>
      </p:sp>
    </p:spTree>
    <p:extLst>
      <p:ext uri="{BB962C8B-B14F-4D97-AF65-F5344CB8AC3E}">
        <p14:creationId xmlns:p14="http://schemas.microsoft.com/office/powerpoint/2010/main" val="2547580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3957C759-88B5-F3A9-6AB2-7ADD313150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Table&#10;&#10;Description automatically generated with low confidence">
            <a:extLst>
              <a:ext uri="{FF2B5EF4-FFF2-40B4-BE49-F238E27FC236}">
                <a16:creationId xmlns:a16="http://schemas.microsoft.com/office/drawing/2014/main" id="{A1442BCC-49CE-6E6E-C35C-EDF675852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577" y="0"/>
            <a:ext cx="9522914" cy="719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32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6146F01E-8B26-1557-3D04-5B1F839C9B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81" y="89757"/>
            <a:ext cx="10147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91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ctrTitle"/>
          </p:nvPr>
        </p:nvSpPr>
        <p:spPr>
          <a:xfrm>
            <a:off x="4252135" y="2586021"/>
            <a:ext cx="6404421" cy="15915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endParaRPr sz="9600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4034217-EEA1-53C5-DDCE-73A44D051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1" y="294153"/>
            <a:ext cx="11154318" cy="626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35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ABE36896-D6B4-F105-A427-A8A8B0FF62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837CB58B-F4E5-4EE7-9A0E-5828CA7B6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14" y="0"/>
            <a:ext cx="10289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33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539F4E9-14B5-5BFE-2C5E-A5AC1BEF90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936FD4-37B7-F985-DE91-5AED6DC0DA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98C0356-33BD-710A-CB21-D6CAC1881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67" y="0"/>
            <a:ext cx="110761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28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45DF5DC7C0054C9664C3EA08108855" ma:contentTypeVersion="16" ma:contentTypeDescription="Create a new document." ma:contentTypeScope="" ma:versionID="67ccf458a61458cf106b38f9c2361098">
  <xsd:schema xmlns:xsd="http://www.w3.org/2001/XMLSchema" xmlns:xs="http://www.w3.org/2001/XMLSchema" xmlns:p="http://schemas.microsoft.com/office/2006/metadata/properties" xmlns:ns2="71de1d5f-973e-471a-9738-ef5bfe519bf8" xmlns:ns3="0330a027-3730-4039-82e8-b0d26d10388c" targetNamespace="http://schemas.microsoft.com/office/2006/metadata/properties" ma:root="true" ma:fieldsID="520958f5af1ce48fbb137fdac665a719" ns2:_="" ns3:_="">
    <xsd:import namespace="71de1d5f-973e-471a-9738-ef5bfe519bf8"/>
    <xsd:import namespace="0330a027-3730-4039-82e8-b0d26d1038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de1d5f-973e-471a-9738-ef5bfe519b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737e0d2-7570-4cb7-ad68-cf3be66993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30a027-3730-4039-82e8-b0d26d10388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f6a2e67-d819-4222-94c7-b7f325eb3833}" ma:internalName="TaxCatchAll" ma:showField="CatchAllData" ma:web="0330a027-3730-4039-82e8-b0d26d1038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de1d5f-973e-471a-9738-ef5bfe519bf8">
      <Terms xmlns="http://schemas.microsoft.com/office/infopath/2007/PartnerControls"/>
    </lcf76f155ced4ddcb4097134ff3c332f>
    <TaxCatchAll xmlns="0330a027-3730-4039-82e8-b0d26d10388c" xsi:nil="true"/>
  </documentManagement>
</p:properties>
</file>

<file path=customXml/itemProps1.xml><?xml version="1.0" encoding="utf-8"?>
<ds:datastoreItem xmlns:ds="http://schemas.openxmlformats.org/officeDocument/2006/customXml" ds:itemID="{0AD0A086-2468-46E5-B918-493B9BB4CF4C}"/>
</file>

<file path=customXml/itemProps2.xml><?xml version="1.0" encoding="utf-8"?>
<ds:datastoreItem xmlns:ds="http://schemas.openxmlformats.org/officeDocument/2006/customXml" ds:itemID="{8024A0CA-40EA-4CDF-A35F-F3AAA213C449}"/>
</file>

<file path=customXml/itemProps3.xml><?xml version="1.0" encoding="utf-8"?>
<ds:datastoreItem xmlns:ds="http://schemas.openxmlformats.org/officeDocument/2006/customXml" ds:itemID="{05691DE6-EACB-4AA6-97E2-FF2851B718C0}"/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156</Words>
  <Application>Microsoft Office PowerPoint</Application>
  <PresentationFormat>Widescreen</PresentationFormat>
  <Paragraphs>25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Webinar 4: Know Your Journey</vt:lpstr>
      <vt:lpstr>Topics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Yes/No:</vt:lpstr>
      <vt:lpstr>Final thought…</vt:lpstr>
      <vt:lpstr>Catherine.johns@wearecreative.uk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Activity Q1 + Q2 2022</dc:title>
  <dc:creator>Kristian Foreman</dc:creator>
  <cp:lastModifiedBy>Catherine Johns</cp:lastModifiedBy>
  <cp:revision>13</cp:revision>
  <dcterms:created xsi:type="dcterms:W3CDTF">2022-10-05T11:10:53Z</dcterms:created>
  <dcterms:modified xsi:type="dcterms:W3CDTF">2022-11-19T17:56:21Z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0x010100A645DF5DC7C0054C9664C3EA08108855</vt:lpwstr>
  </property>
</Properties>
</file>